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299" r:id="rId3"/>
    <p:sldId id="300" r:id="rId4"/>
    <p:sldId id="301" r:id="rId5"/>
    <p:sldId id="302" r:id="rId6"/>
    <p:sldId id="303" r:id="rId7"/>
    <p:sldId id="304" r:id="rId8"/>
    <p:sldId id="305" r:id="rId9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2220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808080"/>
                </a:solidFill>
                <a:latin typeface="Trebuchet MS"/>
                <a:cs typeface="Trebuchet MS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‹#›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808080"/>
                </a:solidFill>
                <a:latin typeface="Trebuchet MS"/>
                <a:cs typeface="Trebuchet MS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‹#›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808080"/>
                </a:solidFill>
                <a:latin typeface="Trebuchet MS"/>
                <a:cs typeface="Trebuchet MS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‹#›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808080"/>
                </a:solidFill>
                <a:latin typeface="Trebuchet MS"/>
                <a:cs typeface="Trebuchet MS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‹#›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808080"/>
                </a:solidFill>
                <a:latin typeface="Trebuchet MS"/>
                <a:cs typeface="Trebuchet MS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‹#›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04570" y="1135126"/>
            <a:ext cx="5963259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1395" y="1961133"/>
            <a:ext cx="5969609" cy="70186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9304" y="9276080"/>
            <a:ext cx="699135" cy="16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rgbClr val="808080"/>
                </a:solidFill>
                <a:latin typeface="Trebuchet MS"/>
                <a:cs typeface="Trebuchet MS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‹#›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7501" y="429260"/>
            <a:ext cx="4057650" cy="599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Georgia"/>
                <a:cs typeface="Georgia"/>
              </a:rPr>
              <a:t>EXTRACTIVE METALLURGY- FIRST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CLASS</a:t>
            </a:r>
            <a:endParaRPr sz="1400">
              <a:latin typeface="Georgia"/>
              <a:cs typeface="Georgia"/>
            </a:endParaRPr>
          </a:p>
          <a:p>
            <a:pPr marL="635" algn="ctr">
              <a:lnSpc>
                <a:spcPct val="100000"/>
              </a:lnSpc>
              <a:spcBef>
                <a:spcPts val="1155"/>
              </a:spcBef>
            </a:pPr>
            <a:r>
              <a:rPr sz="1400" b="1" spc="-5" dirty="0">
                <a:latin typeface="Georgia"/>
                <a:cs typeface="Georgia"/>
              </a:rPr>
              <a:t>FERROUS EXTRACTIVE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METALLURGY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71926" y="1147317"/>
            <a:ext cx="18275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15" dirty="0">
                <a:latin typeface="Trebuchet MS"/>
                <a:cs typeface="Trebuchet MS"/>
              </a:rPr>
              <a:t>LECTURE</a:t>
            </a:r>
            <a:r>
              <a:rPr b="1" spc="-290" dirty="0">
                <a:latin typeface="Trebuchet MS"/>
                <a:cs typeface="Trebuchet MS"/>
              </a:rPr>
              <a:t> </a:t>
            </a:r>
            <a:r>
              <a:rPr b="1" spc="15" dirty="0">
                <a:latin typeface="Trebuchet MS"/>
                <a:cs typeface="Trebuchet MS"/>
              </a:rPr>
              <a:t>5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1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183349" y="2850006"/>
            <a:ext cx="16859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operations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2031238"/>
            <a:ext cx="3914775" cy="20891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Arial"/>
                <a:cs typeface="Arial"/>
              </a:rPr>
              <a:t>Steelmaking</a:t>
            </a:r>
            <a:r>
              <a:rPr sz="2800" b="1" spc="-1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Process</a:t>
            </a:r>
            <a:endParaRPr sz="2800">
              <a:latin typeface="Arial"/>
              <a:cs typeface="Arial"/>
            </a:endParaRPr>
          </a:p>
          <a:p>
            <a:pPr marL="12700" marR="5080">
              <a:lnSpc>
                <a:spcPct val="191800"/>
              </a:lnSpc>
              <a:tabLst>
                <a:tab pos="2004695" algn="l"/>
              </a:tabLst>
            </a:pPr>
            <a:r>
              <a:rPr sz="2800" spc="-5" dirty="0">
                <a:latin typeface="Arial"/>
                <a:cs typeface="Arial"/>
              </a:rPr>
              <a:t>In</a:t>
            </a:r>
            <a:r>
              <a:rPr sz="2800" dirty="0">
                <a:latin typeface="Arial"/>
                <a:cs typeface="Arial"/>
              </a:rPr>
              <a:t>t</a:t>
            </a:r>
            <a:r>
              <a:rPr sz="2800" spc="-5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g</a:t>
            </a:r>
            <a:r>
              <a:rPr sz="2800" spc="-5" dirty="0">
                <a:latin typeface="Arial"/>
                <a:cs typeface="Arial"/>
              </a:rPr>
              <a:t>rated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s</a:t>
            </a:r>
            <a:r>
              <a:rPr sz="2800" dirty="0">
                <a:latin typeface="Arial"/>
                <a:cs typeface="Arial"/>
              </a:rPr>
              <a:t>t</a:t>
            </a:r>
            <a:r>
              <a:rPr sz="2800" spc="-5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e</a:t>
            </a:r>
            <a:r>
              <a:rPr sz="2800" spc="-15" dirty="0">
                <a:latin typeface="Arial"/>
                <a:cs typeface="Arial"/>
              </a:rPr>
              <a:t>l</a:t>
            </a:r>
            <a:r>
              <a:rPr sz="2800" spc="-5" dirty="0">
                <a:latin typeface="Arial"/>
                <a:cs typeface="Arial"/>
              </a:rPr>
              <a:t>ma</a:t>
            </a:r>
            <a:r>
              <a:rPr sz="2800" dirty="0">
                <a:latin typeface="Arial"/>
                <a:cs typeface="Arial"/>
              </a:rPr>
              <a:t>k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dirty="0">
                <a:latin typeface="Arial"/>
                <a:cs typeface="Arial"/>
              </a:rPr>
              <a:t>n</a:t>
            </a:r>
            <a:r>
              <a:rPr sz="2800" spc="-5" dirty="0">
                <a:latin typeface="Arial"/>
                <a:cs typeface="Arial"/>
              </a:rPr>
              <a:t>g  consist of </a:t>
            </a:r>
            <a:r>
              <a:rPr sz="2800" dirty="0">
                <a:latin typeface="Arial"/>
                <a:cs typeface="Arial"/>
              </a:rPr>
              <a:t>three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phases: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2004" y="4508373"/>
            <a:ext cx="5969635" cy="45427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265" indent="-227965">
              <a:lnSpc>
                <a:spcPct val="100000"/>
              </a:lnSpc>
              <a:spcBef>
                <a:spcPts val="95"/>
              </a:spcBef>
              <a:buFont typeface="Symbol"/>
              <a:buChar char=""/>
              <a:tabLst>
                <a:tab pos="469900" algn="l"/>
              </a:tabLst>
            </a:pPr>
            <a:r>
              <a:rPr sz="2800" b="1" spc="-5" dirty="0">
                <a:latin typeface="Arial"/>
                <a:cs typeface="Arial"/>
              </a:rPr>
              <a:t>Reduction:</a:t>
            </a:r>
            <a:endParaRPr sz="2800">
              <a:latin typeface="Arial"/>
              <a:cs typeface="Arial"/>
            </a:endParaRPr>
          </a:p>
          <a:p>
            <a:pPr marL="12700" marR="5080" algn="just">
              <a:lnSpc>
                <a:spcPct val="191600"/>
              </a:lnSpc>
              <a:spcBef>
                <a:spcPts val="20"/>
              </a:spcBef>
            </a:pPr>
            <a:r>
              <a:rPr sz="2800" dirty="0">
                <a:latin typeface="Arial"/>
                <a:cs typeface="Arial"/>
              </a:rPr>
              <a:t>Iron</a:t>
            </a:r>
            <a:r>
              <a:rPr sz="2800" spc="-9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ore,</a:t>
            </a:r>
            <a:r>
              <a:rPr sz="2800" spc="-1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as</a:t>
            </a:r>
            <a:r>
              <a:rPr sz="2800" spc="-8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mined,</a:t>
            </a:r>
            <a:r>
              <a:rPr sz="2800" spc="-1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is</a:t>
            </a:r>
            <a:r>
              <a:rPr sz="2800" spc="-9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</a:t>
            </a:r>
            <a:r>
              <a:rPr sz="2800" spc="-9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combination</a:t>
            </a:r>
            <a:r>
              <a:rPr sz="2800" spc="-1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of  </a:t>
            </a:r>
            <a:r>
              <a:rPr sz="2800" dirty="0">
                <a:latin typeface="Arial"/>
                <a:cs typeface="Arial"/>
              </a:rPr>
              <a:t>iron </a:t>
            </a:r>
            <a:r>
              <a:rPr sz="2800" spc="-5" dirty="0">
                <a:latin typeface="Arial"/>
                <a:cs typeface="Arial"/>
              </a:rPr>
              <a:t>with oxygen and various other  unwanted substances, generally  known as "gangue". The first  metallurgical step </a:t>
            </a:r>
            <a:r>
              <a:rPr sz="2800" spc="-10" dirty="0">
                <a:latin typeface="Arial"/>
                <a:cs typeface="Arial"/>
              </a:rPr>
              <a:t>is </a:t>
            </a:r>
            <a:r>
              <a:rPr sz="2800" spc="-5" dirty="0">
                <a:latin typeface="Arial"/>
                <a:cs typeface="Arial"/>
              </a:rPr>
              <a:t>to reduce </a:t>
            </a:r>
            <a:r>
              <a:rPr sz="2800" dirty="0">
                <a:latin typeface="Arial"/>
                <a:cs typeface="Arial"/>
              </a:rPr>
              <a:t>iron</a:t>
            </a:r>
            <a:r>
              <a:rPr sz="2800" spc="-45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ore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7501" y="429260"/>
            <a:ext cx="4057650" cy="599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Georgia"/>
                <a:cs typeface="Georgia"/>
              </a:rPr>
              <a:t>EXTRACTIVE METALLURGY- FIRST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CLASS</a:t>
            </a:r>
            <a:endParaRPr sz="1400">
              <a:latin typeface="Georgia"/>
              <a:cs typeface="Georgia"/>
            </a:endParaRPr>
          </a:p>
          <a:p>
            <a:pPr marL="635" algn="ctr">
              <a:lnSpc>
                <a:spcPct val="100000"/>
              </a:lnSpc>
              <a:spcBef>
                <a:spcPts val="1155"/>
              </a:spcBef>
            </a:pPr>
            <a:r>
              <a:rPr sz="1400" b="1" spc="-5" dirty="0">
                <a:latin typeface="Georgia"/>
                <a:cs typeface="Georgia"/>
              </a:rPr>
              <a:t>FERROUS EXTRACTIVE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METALLURGY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2004" y="1144269"/>
            <a:ext cx="59664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99745" algn="l"/>
                <a:tab pos="1894839" algn="l"/>
                <a:tab pos="2776220" algn="l"/>
                <a:tab pos="3162935" algn="l"/>
                <a:tab pos="4597400" algn="l"/>
                <a:tab pos="5697220" algn="l"/>
              </a:tabLst>
            </a:pPr>
            <a:r>
              <a:rPr spc="-5" dirty="0">
                <a:latin typeface="Arial"/>
                <a:cs typeface="Arial"/>
              </a:rPr>
              <a:t>to	met</a:t>
            </a:r>
            <a:r>
              <a:rPr dirty="0">
                <a:latin typeface="Arial"/>
                <a:cs typeface="Arial"/>
              </a:rPr>
              <a:t>a</a:t>
            </a:r>
            <a:r>
              <a:rPr spc="-5" dirty="0">
                <a:latin typeface="Arial"/>
                <a:cs typeface="Arial"/>
              </a:rPr>
              <a:t>llic</a:t>
            </a:r>
            <a:r>
              <a:rPr dirty="0">
                <a:latin typeface="Arial"/>
                <a:cs typeface="Arial"/>
              </a:rPr>
              <a:t>	</a:t>
            </a:r>
            <a:r>
              <a:rPr spc="-5" dirty="0">
                <a:latin typeface="Arial"/>
                <a:cs typeface="Arial"/>
              </a:rPr>
              <a:t>ir</a:t>
            </a:r>
            <a:r>
              <a:rPr spc="5" dirty="0">
                <a:latin typeface="Arial"/>
                <a:cs typeface="Arial"/>
              </a:rPr>
              <a:t>o</a:t>
            </a:r>
            <a:r>
              <a:rPr spc="-5" dirty="0">
                <a:latin typeface="Arial"/>
                <a:cs typeface="Arial"/>
              </a:rPr>
              <a:t>n,</a:t>
            </a:r>
            <a:r>
              <a:rPr dirty="0">
                <a:latin typeface="Arial"/>
                <a:cs typeface="Arial"/>
              </a:rPr>
              <a:t>	</a:t>
            </a:r>
            <a:r>
              <a:rPr spc="-5" dirty="0">
                <a:latin typeface="Arial"/>
                <a:cs typeface="Arial"/>
              </a:rPr>
              <a:t>a</a:t>
            </a:r>
            <a:r>
              <a:rPr dirty="0">
                <a:latin typeface="Arial"/>
                <a:cs typeface="Arial"/>
              </a:rPr>
              <a:t>	</a:t>
            </a:r>
            <a:r>
              <a:rPr spc="-5" dirty="0">
                <a:latin typeface="Arial"/>
                <a:cs typeface="Arial"/>
              </a:rPr>
              <a:t>p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o</a:t>
            </a:r>
            <a:r>
              <a:rPr dirty="0">
                <a:latin typeface="Arial"/>
                <a:cs typeface="Arial"/>
              </a:rPr>
              <a:t>c</a:t>
            </a:r>
            <a:r>
              <a:rPr spc="-5" dirty="0">
                <a:latin typeface="Arial"/>
                <a:cs typeface="Arial"/>
              </a:rPr>
              <a:t>ess</a:t>
            </a:r>
            <a:r>
              <a:rPr dirty="0">
                <a:latin typeface="Arial"/>
                <a:cs typeface="Arial"/>
              </a:rPr>
              <a:t>	</a:t>
            </a:r>
            <a:r>
              <a:rPr spc="-5" dirty="0">
                <a:latin typeface="Arial"/>
                <a:cs typeface="Arial"/>
              </a:rPr>
              <a:t>whi</a:t>
            </a:r>
            <a:r>
              <a:rPr dirty="0">
                <a:latin typeface="Arial"/>
                <a:cs typeface="Arial"/>
              </a:rPr>
              <a:t>c</a:t>
            </a:r>
            <a:r>
              <a:rPr spc="-5" dirty="0">
                <a:latin typeface="Arial"/>
                <a:cs typeface="Arial"/>
              </a:rPr>
              <a:t>h</a:t>
            </a:r>
            <a:r>
              <a:rPr dirty="0">
                <a:latin typeface="Arial"/>
                <a:cs typeface="Arial"/>
              </a:rPr>
              <a:t>	</a:t>
            </a:r>
            <a:r>
              <a:rPr spc="-5" dirty="0">
                <a:latin typeface="Arial"/>
                <a:cs typeface="Arial"/>
              </a:rPr>
              <a:t>is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2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mostly</a:t>
            </a:r>
            <a:r>
              <a:rPr spc="300" dirty="0"/>
              <a:t> </a:t>
            </a:r>
            <a:r>
              <a:rPr spc="-5" dirty="0"/>
              <a:t>carried</a:t>
            </a:r>
            <a:r>
              <a:rPr spc="295" dirty="0"/>
              <a:t> </a:t>
            </a:r>
            <a:r>
              <a:rPr spc="-5" dirty="0"/>
              <a:t>out</a:t>
            </a:r>
            <a:r>
              <a:rPr spc="295" dirty="0"/>
              <a:t> </a:t>
            </a:r>
            <a:r>
              <a:rPr spc="-10" dirty="0"/>
              <a:t>in</a:t>
            </a:r>
            <a:r>
              <a:rPr spc="295" dirty="0"/>
              <a:t> </a:t>
            </a:r>
            <a:r>
              <a:rPr spc="-5" dirty="0"/>
              <a:t>a</a:t>
            </a:r>
            <a:r>
              <a:rPr spc="295" dirty="0"/>
              <a:t> </a:t>
            </a:r>
            <a:r>
              <a:rPr dirty="0"/>
              <a:t>blast</a:t>
            </a:r>
            <a:r>
              <a:rPr spc="285" dirty="0"/>
              <a:t> </a:t>
            </a:r>
            <a:r>
              <a:rPr dirty="0"/>
              <a:t>furnace,</a:t>
            </a:r>
          </a:p>
          <a:p>
            <a:pPr marL="12700" marR="5080" algn="just">
              <a:lnSpc>
                <a:spcPct val="191700"/>
              </a:lnSpc>
              <a:spcBef>
                <a:spcPts val="5"/>
              </a:spcBef>
            </a:pPr>
            <a:r>
              <a:rPr dirty="0"/>
              <a:t>using</a:t>
            </a:r>
            <a:r>
              <a:rPr spc="-165" dirty="0"/>
              <a:t> </a:t>
            </a:r>
            <a:r>
              <a:rPr spc="-5" dirty="0"/>
              <a:t>coke</a:t>
            </a:r>
            <a:r>
              <a:rPr spc="-170" dirty="0"/>
              <a:t> </a:t>
            </a:r>
            <a:r>
              <a:rPr spc="-5" dirty="0"/>
              <a:t>as</a:t>
            </a:r>
            <a:r>
              <a:rPr spc="-160" dirty="0"/>
              <a:t> </a:t>
            </a:r>
            <a:r>
              <a:rPr spc="-5" dirty="0"/>
              <a:t>both</a:t>
            </a:r>
            <a:r>
              <a:rPr spc="-175" dirty="0"/>
              <a:t> </a:t>
            </a:r>
            <a:r>
              <a:rPr spc="-5" dirty="0"/>
              <a:t>a</a:t>
            </a:r>
            <a:r>
              <a:rPr spc="-160" dirty="0"/>
              <a:t> </a:t>
            </a:r>
            <a:r>
              <a:rPr dirty="0"/>
              <a:t>fuel</a:t>
            </a:r>
            <a:r>
              <a:rPr spc="-165" dirty="0"/>
              <a:t> </a:t>
            </a:r>
            <a:r>
              <a:rPr spc="-5" dirty="0"/>
              <a:t>and</a:t>
            </a:r>
            <a:r>
              <a:rPr spc="-175" dirty="0"/>
              <a:t> </a:t>
            </a:r>
            <a:r>
              <a:rPr spc="-5" dirty="0"/>
              <a:t>reducing  agent. </a:t>
            </a:r>
            <a:r>
              <a:rPr spc="-10" dirty="0"/>
              <a:t>The </a:t>
            </a:r>
            <a:r>
              <a:rPr spc="-5" dirty="0"/>
              <a:t>metallic </a:t>
            </a:r>
            <a:r>
              <a:rPr dirty="0"/>
              <a:t>iron </a:t>
            </a:r>
            <a:r>
              <a:rPr spc="-5" dirty="0"/>
              <a:t>produced by  such a furnace contains a relatively  high proportion of carbon (4%) and is  passed to the steelmaking process as  a liquid at approximately 1450 C,  called "hot</a:t>
            </a:r>
            <a:r>
              <a:rPr spc="-10" dirty="0"/>
              <a:t> </a:t>
            </a:r>
            <a:r>
              <a:rPr spc="-5" dirty="0"/>
              <a:t>metal".</a:t>
            </a: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pc="-5" dirty="0"/>
          </a:p>
          <a:p>
            <a:pPr marL="469265" indent="-227965">
              <a:lnSpc>
                <a:spcPct val="100000"/>
              </a:lnSpc>
              <a:buFont typeface="Symbol"/>
              <a:buChar char=""/>
              <a:tabLst>
                <a:tab pos="469900" algn="l"/>
              </a:tabLst>
            </a:pPr>
            <a:r>
              <a:rPr b="1" spc="-5" dirty="0">
                <a:latin typeface="Arial"/>
                <a:cs typeface="Arial"/>
              </a:rPr>
              <a:t>Refining</a:t>
            </a:r>
            <a:r>
              <a:rPr b="1" spc="-10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(purifying):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7501" y="429260"/>
            <a:ext cx="4057650" cy="599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Georgia"/>
                <a:cs typeface="Georgia"/>
              </a:rPr>
              <a:t>EXTRACTIVE METALLURGY- FIRST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CLASS</a:t>
            </a:r>
            <a:endParaRPr sz="1400">
              <a:latin typeface="Georgia"/>
              <a:cs typeface="Georgia"/>
            </a:endParaRPr>
          </a:p>
          <a:p>
            <a:pPr marL="635" algn="ctr">
              <a:lnSpc>
                <a:spcPct val="100000"/>
              </a:lnSpc>
              <a:spcBef>
                <a:spcPts val="1155"/>
              </a:spcBef>
            </a:pPr>
            <a:r>
              <a:rPr sz="1400" b="1" spc="-5" dirty="0">
                <a:latin typeface="Georgia"/>
                <a:cs typeface="Georgia"/>
              </a:rPr>
              <a:t>FERROUS EXTRACTIVE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METALLURGY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2004" y="1144269"/>
            <a:ext cx="59664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81685" algn="l"/>
                <a:tab pos="2104390" algn="l"/>
                <a:tab pos="2558415" algn="l"/>
                <a:tab pos="3307715" algn="l"/>
                <a:tab pos="3761740" algn="l"/>
                <a:tab pos="4788535" algn="l"/>
                <a:tab pos="5697220" algn="l"/>
              </a:tabLst>
            </a:pPr>
            <a:r>
              <a:rPr spc="-5" dirty="0">
                <a:latin typeface="Arial"/>
                <a:cs typeface="Arial"/>
              </a:rPr>
              <a:t>The	r</a:t>
            </a:r>
            <a:r>
              <a:rPr dirty="0">
                <a:latin typeface="Arial"/>
                <a:cs typeface="Arial"/>
              </a:rPr>
              <a:t>e</a:t>
            </a:r>
            <a:r>
              <a:rPr spc="-5" dirty="0">
                <a:latin typeface="Arial"/>
                <a:cs typeface="Arial"/>
              </a:rPr>
              <a:t>fi</a:t>
            </a:r>
            <a:r>
              <a:rPr dirty="0">
                <a:latin typeface="Arial"/>
                <a:cs typeface="Arial"/>
              </a:rPr>
              <a:t>n</a:t>
            </a:r>
            <a:r>
              <a:rPr spc="-1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ng</a:t>
            </a:r>
            <a:r>
              <a:rPr dirty="0">
                <a:latin typeface="Arial"/>
                <a:cs typeface="Arial"/>
              </a:rPr>
              <a:t>	</a:t>
            </a:r>
            <a:r>
              <a:rPr spc="-5" dirty="0">
                <a:latin typeface="Arial"/>
                <a:cs typeface="Arial"/>
              </a:rPr>
              <a:t>of</a:t>
            </a:r>
            <a:r>
              <a:rPr dirty="0">
                <a:latin typeface="Arial"/>
                <a:cs typeface="Arial"/>
              </a:rPr>
              <a:t>	</a:t>
            </a:r>
            <a:r>
              <a:rPr spc="-5" dirty="0">
                <a:latin typeface="Arial"/>
                <a:cs typeface="Arial"/>
              </a:rPr>
              <a:t>iron</a:t>
            </a:r>
            <a:r>
              <a:rPr dirty="0">
                <a:latin typeface="Arial"/>
                <a:cs typeface="Arial"/>
              </a:rPr>
              <a:t>	</a:t>
            </a:r>
            <a:r>
              <a:rPr spc="-5" dirty="0">
                <a:latin typeface="Arial"/>
                <a:cs typeface="Arial"/>
              </a:rPr>
              <a:t>to</a:t>
            </a:r>
            <a:r>
              <a:rPr dirty="0">
                <a:latin typeface="Arial"/>
                <a:cs typeface="Arial"/>
              </a:rPr>
              <a:t>	</a:t>
            </a:r>
            <a:r>
              <a:rPr spc="-5" dirty="0">
                <a:latin typeface="Arial"/>
                <a:cs typeface="Arial"/>
              </a:rPr>
              <a:t>ma</a:t>
            </a:r>
            <a:r>
              <a:rPr dirty="0">
                <a:latin typeface="Arial"/>
                <a:cs typeface="Arial"/>
              </a:rPr>
              <a:t>k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	</a:t>
            </a:r>
            <a:r>
              <a:rPr spc="-5" dirty="0">
                <a:latin typeface="Arial"/>
                <a:cs typeface="Arial"/>
              </a:rPr>
              <a:t>s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e</a:t>
            </a:r>
            <a:r>
              <a:rPr spc="-5" dirty="0">
                <a:latin typeface="Arial"/>
                <a:cs typeface="Arial"/>
              </a:rPr>
              <a:t>l</a:t>
            </a:r>
            <a:r>
              <a:rPr dirty="0">
                <a:latin typeface="Arial"/>
                <a:cs typeface="Arial"/>
              </a:rPr>
              <a:t>	</a:t>
            </a:r>
            <a:r>
              <a:rPr spc="-5" dirty="0">
                <a:latin typeface="Arial"/>
                <a:cs typeface="Arial"/>
              </a:rPr>
              <a:t>is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3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02004" y="1961133"/>
            <a:ext cx="5970270" cy="69957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where the carbon content of hot</a:t>
            </a:r>
            <a:r>
              <a:rPr sz="2800" spc="-17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metal</a:t>
            </a:r>
            <a:endParaRPr sz="2800">
              <a:latin typeface="Arial"/>
              <a:cs typeface="Arial"/>
            </a:endParaRPr>
          </a:p>
          <a:p>
            <a:pPr marL="12700" marR="5080" algn="just">
              <a:lnSpc>
                <a:spcPct val="191700"/>
              </a:lnSpc>
              <a:spcBef>
                <a:spcPts val="5"/>
              </a:spcBef>
            </a:pPr>
            <a:r>
              <a:rPr sz="2800" spc="-5" dirty="0">
                <a:latin typeface="Arial"/>
                <a:cs typeface="Arial"/>
              </a:rPr>
              <a:t>is lowered, usually to less than 1 %</a:t>
            </a:r>
            <a:r>
              <a:rPr sz="2800" spc="-46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by  an oxidation process in a steelmaking  </a:t>
            </a:r>
            <a:r>
              <a:rPr sz="2800" dirty="0">
                <a:latin typeface="Arial"/>
                <a:cs typeface="Arial"/>
              </a:rPr>
              <a:t>furnace. </a:t>
            </a:r>
            <a:r>
              <a:rPr sz="2800" spc="-5" dirty="0">
                <a:latin typeface="Arial"/>
                <a:cs typeface="Arial"/>
              </a:rPr>
              <a:t>At the same time, alloying  materials are added to the furnace to  achieve the required </a:t>
            </a:r>
            <a:r>
              <a:rPr sz="2800" dirty="0">
                <a:latin typeface="Arial"/>
                <a:cs typeface="Arial"/>
              </a:rPr>
              <a:t>chemical  </a:t>
            </a:r>
            <a:r>
              <a:rPr sz="2800" spc="-5" dirty="0">
                <a:latin typeface="Arial"/>
                <a:cs typeface="Arial"/>
              </a:rPr>
              <a:t>composition of the final product. The  chemical </a:t>
            </a:r>
            <a:r>
              <a:rPr sz="2800" dirty="0">
                <a:latin typeface="Arial"/>
                <a:cs typeface="Arial"/>
              </a:rPr>
              <a:t>content </a:t>
            </a:r>
            <a:r>
              <a:rPr sz="2800" spc="-5" dirty="0">
                <a:latin typeface="Arial"/>
                <a:cs typeface="Arial"/>
              </a:rPr>
              <a:t>is controlled very  carefully</a:t>
            </a:r>
            <a:r>
              <a:rPr sz="2800" spc="4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during</a:t>
            </a:r>
            <a:r>
              <a:rPr sz="2800" spc="45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this</a:t>
            </a:r>
            <a:r>
              <a:rPr sz="2800" spc="46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stage.</a:t>
            </a:r>
            <a:r>
              <a:rPr sz="2800" spc="45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Originally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7501" y="429260"/>
            <a:ext cx="4057650" cy="599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Georgia"/>
                <a:cs typeface="Georgia"/>
              </a:rPr>
              <a:t>EXTRACTIVE METALLURGY- FIRST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CLASS</a:t>
            </a:r>
            <a:endParaRPr sz="1400">
              <a:latin typeface="Georgia"/>
              <a:cs typeface="Georgia"/>
            </a:endParaRPr>
          </a:p>
          <a:p>
            <a:pPr marL="635" algn="ctr">
              <a:lnSpc>
                <a:spcPct val="100000"/>
              </a:lnSpc>
              <a:spcBef>
                <a:spcPts val="1155"/>
              </a:spcBef>
            </a:pPr>
            <a:r>
              <a:rPr sz="1400" b="1" spc="-5" dirty="0">
                <a:latin typeface="Georgia"/>
                <a:cs typeface="Georgia"/>
              </a:rPr>
              <a:t>FERROUS EXTRACTIVE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METALLURGY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2004" y="1144269"/>
            <a:ext cx="59645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956310" algn="l"/>
                <a:tab pos="1880870" algn="l"/>
                <a:tab pos="2311400" algn="l"/>
                <a:tab pos="3966845" algn="l"/>
                <a:tab pos="4513580" algn="l"/>
                <a:tab pos="5181600" algn="l"/>
              </a:tabLst>
            </a:pPr>
            <a:r>
              <a:rPr spc="-5" dirty="0">
                <a:latin typeface="Arial"/>
                <a:cs typeface="Arial"/>
              </a:rPr>
              <a:t>mo</a:t>
            </a:r>
            <a:r>
              <a:rPr dirty="0">
                <a:latin typeface="Arial"/>
                <a:cs typeface="Arial"/>
              </a:rPr>
              <a:t>s</a:t>
            </a:r>
            <a:r>
              <a:rPr spc="-5" dirty="0">
                <a:latin typeface="Arial"/>
                <a:cs typeface="Arial"/>
              </a:rPr>
              <a:t>t</a:t>
            </a:r>
            <a:r>
              <a:rPr dirty="0">
                <a:latin typeface="Arial"/>
                <a:cs typeface="Arial"/>
              </a:rPr>
              <a:t>	</a:t>
            </a:r>
            <a:r>
              <a:rPr spc="-5" dirty="0">
                <a:latin typeface="Arial"/>
                <a:cs typeface="Arial"/>
              </a:rPr>
              <a:t>s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eel</a:t>
            </a:r>
            <a:r>
              <a:rPr dirty="0">
                <a:latin typeface="Arial"/>
                <a:cs typeface="Arial"/>
              </a:rPr>
              <a:t>	</a:t>
            </a:r>
            <a:r>
              <a:rPr spc="-5" dirty="0">
                <a:latin typeface="Arial"/>
                <a:cs typeface="Arial"/>
              </a:rPr>
              <a:t>is</a:t>
            </a:r>
            <a:r>
              <a:rPr dirty="0">
                <a:latin typeface="Arial"/>
                <a:cs typeface="Arial"/>
              </a:rPr>
              <a:t>	</a:t>
            </a:r>
            <a:r>
              <a:rPr spc="-5" dirty="0">
                <a:latin typeface="Arial"/>
                <a:cs typeface="Arial"/>
              </a:rPr>
              <a:t>produ</a:t>
            </a:r>
            <a:r>
              <a:rPr dirty="0">
                <a:latin typeface="Arial"/>
                <a:cs typeface="Arial"/>
              </a:rPr>
              <a:t>c</a:t>
            </a:r>
            <a:r>
              <a:rPr spc="-5" dirty="0">
                <a:latin typeface="Arial"/>
                <a:cs typeface="Arial"/>
              </a:rPr>
              <a:t>ed</a:t>
            </a:r>
            <a:r>
              <a:rPr dirty="0">
                <a:latin typeface="Arial"/>
                <a:cs typeface="Arial"/>
              </a:rPr>
              <a:t>	</a:t>
            </a:r>
            <a:r>
              <a:rPr spc="-5" dirty="0">
                <a:latin typeface="Arial"/>
                <a:cs typeface="Arial"/>
              </a:rPr>
              <a:t>by</a:t>
            </a:r>
            <a:r>
              <a:rPr dirty="0">
                <a:latin typeface="Arial"/>
                <a:cs typeface="Arial"/>
              </a:rPr>
              <a:t>	</a:t>
            </a:r>
            <a:r>
              <a:rPr spc="-5" dirty="0">
                <a:latin typeface="Arial"/>
                <a:cs typeface="Arial"/>
              </a:rPr>
              <a:t>the</a:t>
            </a:r>
            <a:r>
              <a:rPr dirty="0">
                <a:latin typeface="Arial"/>
                <a:cs typeface="Arial"/>
              </a:rPr>
              <a:t>	</a:t>
            </a:r>
            <a:r>
              <a:rPr spc="-5" dirty="0">
                <a:latin typeface="Arial"/>
                <a:cs typeface="Arial"/>
              </a:rPr>
              <a:t>most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4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02004" y="1961133"/>
            <a:ext cx="5970270" cy="4541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422400" algn="l"/>
                <a:tab pos="2581275" algn="l"/>
                <a:tab pos="3930650" algn="l"/>
              </a:tabLst>
            </a:pPr>
            <a:r>
              <a:rPr sz="2800" spc="-5" dirty="0">
                <a:latin typeface="Arial"/>
                <a:cs typeface="Arial"/>
              </a:rPr>
              <a:t>modern	"basic	oxygen	steelmaking"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(BOS).</a:t>
            </a:r>
            <a:endParaRPr sz="2800">
              <a:latin typeface="Arial"/>
              <a:cs typeface="Arial"/>
            </a:endParaRPr>
          </a:p>
          <a:p>
            <a:pPr marL="12700" marR="5080">
              <a:lnSpc>
                <a:spcPts val="6450"/>
              </a:lnSpc>
              <a:spcBef>
                <a:spcPts val="710"/>
              </a:spcBef>
            </a:pPr>
            <a:r>
              <a:rPr sz="2800" spc="-5" dirty="0">
                <a:latin typeface="Arial"/>
                <a:cs typeface="Arial"/>
              </a:rPr>
              <a:t>The BOS process uses pure oxygen,  injected by a spar </a:t>
            </a:r>
            <a:r>
              <a:rPr sz="2800" dirty="0">
                <a:latin typeface="Arial"/>
                <a:cs typeface="Arial"/>
              </a:rPr>
              <a:t>(rod), </a:t>
            </a:r>
            <a:r>
              <a:rPr sz="2800" spc="-5" dirty="0">
                <a:latin typeface="Arial"/>
                <a:cs typeface="Arial"/>
              </a:rPr>
              <a:t>for</a:t>
            </a:r>
            <a:r>
              <a:rPr sz="2800" spc="45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purifying</a:t>
            </a:r>
            <a:endParaRPr sz="2800">
              <a:latin typeface="Arial"/>
              <a:cs typeface="Arial"/>
            </a:endParaRPr>
          </a:p>
          <a:p>
            <a:pPr marL="12700" marR="7620">
              <a:lnSpc>
                <a:spcPts val="6430"/>
              </a:lnSpc>
              <a:spcBef>
                <a:spcPts val="5"/>
              </a:spcBef>
              <a:tabLst>
                <a:tab pos="703580" algn="l"/>
                <a:tab pos="2301240" algn="l"/>
                <a:tab pos="4631055" algn="l"/>
              </a:tabLst>
            </a:pPr>
            <a:r>
              <a:rPr sz="2800" spc="-5" dirty="0">
                <a:latin typeface="Arial"/>
                <a:cs typeface="Arial"/>
              </a:rPr>
              <a:t>the	rela</a:t>
            </a:r>
            <a:r>
              <a:rPr sz="2800" dirty="0">
                <a:latin typeface="Arial"/>
                <a:cs typeface="Arial"/>
              </a:rPr>
              <a:t>t</a:t>
            </a:r>
            <a:r>
              <a:rPr sz="2800" spc="-15" dirty="0">
                <a:latin typeface="Arial"/>
                <a:cs typeface="Arial"/>
              </a:rPr>
              <a:t>i</a:t>
            </a:r>
            <a:r>
              <a:rPr sz="2800" spc="-5" dirty="0">
                <a:latin typeface="Arial"/>
                <a:cs typeface="Arial"/>
              </a:rPr>
              <a:t>v</a:t>
            </a:r>
            <a:r>
              <a:rPr sz="2800" dirty="0">
                <a:latin typeface="Arial"/>
                <a:cs typeface="Arial"/>
              </a:rPr>
              <a:t>e</a:t>
            </a:r>
            <a:r>
              <a:rPr sz="2800" spc="-5" dirty="0">
                <a:latin typeface="Arial"/>
                <a:cs typeface="Arial"/>
              </a:rPr>
              <a:t>ly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c</a:t>
            </a:r>
            <a:r>
              <a:rPr sz="2800" dirty="0">
                <a:latin typeface="Arial"/>
                <a:cs typeface="Arial"/>
              </a:rPr>
              <a:t>o</a:t>
            </a:r>
            <a:r>
              <a:rPr sz="2800" spc="-5" dirty="0">
                <a:latin typeface="Arial"/>
                <a:cs typeface="Arial"/>
              </a:rPr>
              <a:t>ntami</a:t>
            </a:r>
            <a:r>
              <a:rPr sz="2800" dirty="0">
                <a:latin typeface="Arial"/>
                <a:cs typeface="Arial"/>
              </a:rPr>
              <a:t>n</a:t>
            </a:r>
            <a:r>
              <a:rPr sz="2800" spc="-5" dirty="0">
                <a:latin typeface="Arial"/>
                <a:cs typeface="Arial"/>
              </a:rPr>
              <a:t>at</a:t>
            </a:r>
            <a:r>
              <a:rPr sz="2800" spc="5" dirty="0">
                <a:latin typeface="Arial"/>
                <a:cs typeface="Arial"/>
              </a:rPr>
              <a:t>e</a:t>
            </a:r>
            <a:r>
              <a:rPr sz="2800" spc="-5" dirty="0">
                <a:latin typeface="Arial"/>
                <a:cs typeface="Arial"/>
              </a:rPr>
              <a:t>d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(im</a:t>
            </a:r>
            <a:r>
              <a:rPr sz="2800" dirty="0">
                <a:latin typeface="Arial"/>
                <a:cs typeface="Arial"/>
              </a:rPr>
              <a:t>p</a:t>
            </a:r>
            <a:r>
              <a:rPr sz="2800" spc="-5" dirty="0">
                <a:latin typeface="Arial"/>
                <a:cs typeface="Arial"/>
              </a:rPr>
              <a:t>ure)  hot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metal.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02004" y="429260"/>
            <a:ext cx="5968365" cy="85521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6774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Georgia"/>
                <a:cs typeface="Georgia"/>
              </a:rPr>
              <a:t>EXTRACTIVE METALLURGY- FIRST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CLASS</a:t>
            </a:r>
            <a:endParaRPr sz="1400">
              <a:latin typeface="Georgia"/>
              <a:cs typeface="Georgia"/>
            </a:endParaRPr>
          </a:p>
          <a:p>
            <a:pPr marL="1150620">
              <a:lnSpc>
                <a:spcPct val="100000"/>
              </a:lnSpc>
              <a:spcBef>
                <a:spcPts val="1155"/>
              </a:spcBef>
            </a:pPr>
            <a:r>
              <a:rPr sz="1400" b="1" spc="-5" dirty="0">
                <a:latin typeface="Georgia"/>
                <a:cs typeface="Georgia"/>
              </a:rPr>
              <a:t>FERROUS EXTRACTIVE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METALLURGY</a:t>
            </a:r>
            <a:endParaRPr sz="1400">
              <a:latin typeface="Georgia"/>
              <a:cs typeface="Georgia"/>
            </a:endParaRPr>
          </a:p>
          <a:p>
            <a:pPr marL="469265" indent="-227965">
              <a:lnSpc>
                <a:spcPct val="100000"/>
              </a:lnSpc>
              <a:spcBef>
                <a:spcPts val="1290"/>
              </a:spcBef>
              <a:buFont typeface="Symbol"/>
              <a:buChar char=""/>
              <a:tabLst>
                <a:tab pos="469900" algn="l"/>
              </a:tabLst>
            </a:pPr>
            <a:r>
              <a:rPr sz="2800" b="1" spc="-5" dirty="0">
                <a:latin typeface="Arial"/>
                <a:cs typeface="Arial"/>
              </a:rPr>
              <a:t>Shaping &amp;</a:t>
            </a:r>
            <a:r>
              <a:rPr sz="2800" b="1" spc="-1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Coating</a:t>
            </a:r>
            <a:endParaRPr sz="2800">
              <a:latin typeface="Arial"/>
              <a:cs typeface="Arial"/>
            </a:endParaRPr>
          </a:p>
          <a:p>
            <a:pPr marL="12700" marR="6350" algn="just">
              <a:lnSpc>
                <a:spcPct val="191700"/>
              </a:lnSpc>
            </a:pPr>
            <a:r>
              <a:rPr sz="2800" spc="-5" dirty="0">
                <a:latin typeface="Arial"/>
                <a:cs typeface="Arial"/>
              </a:rPr>
              <a:t>The liquid </a:t>
            </a:r>
            <a:r>
              <a:rPr sz="2800" dirty="0">
                <a:latin typeface="Arial"/>
                <a:cs typeface="Arial"/>
              </a:rPr>
              <a:t>steel </a:t>
            </a:r>
            <a:r>
              <a:rPr sz="2800" spc="-5" dirty="0">
                <a:latin typeface="Arial"/>
                <a:cs typeface="Arial"/>
              </a:rPr>
              <a:t>can </a:t>
            </a:r>
            <a:r>
              <a:rPr sz="2800" dirty="0">
                <a:latin typeface="Arial"/>
                <a:cs typeface="Arial"/>
              </a:rPr>
              <a:t>then </a:t>
            </a:r>
            <a:r>
              <a:rPr sz="2800" spc="-5" dirty="0">
                <a:latin typeface="Arial"/>
                <a:cs typeface="Arial"/>
              </a:rPr>
              <a:t>be cast or  formed into a variety of solid shapes  via the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'continuous</a:t>
            </a:r>
            <a:endParaRPr sz="2800">
              <a:latin typeface="Arial"/>
              <a:cs typeface="Arial"/>
            </a:endParaRPr>
          </a:p>
          <a:p>
            <a:pPr marL="12700" marR="5080" algn="just">
              <a:lnSpc>
                <a:spcPct val="191700"/>
              </a:lnSpc>
              <a:spcBef>
                <a:spcPts val="5"/>
              </a:spcBef>
            </a:pPr>
            <a:r>
              <a:rPr sz="2800" spc="-5" dirty="0">
                <a:latin typeface="Arial"/>
                <a:cs typeface="Arial"/>
              </a:rPr>
              <a:t>casting' process. The cast steel can  </a:t>
            </a:r>
            <a:r>
              <a:rPr sz="2800" dirty="0">
                <a:latin typeface="Arial"/>
                <a:cs typeface="Arial"/>
              </a:rPr>
              <a:t>then </a:t>
            </a:r>
            <a:r>
              <a:rPr sz="2800" spc="-5" dirty="0">
                <a:latin typeface="Arial"/>
                <a:cs typeface="Arial"/>
              </a:rPr>
              <a:t>be forged or rolled </a:t>
            </a:r>
            <a:r>
              <a:rPr sz="2800" spc="-10" dirty="0">
                <a:latin typeface="Arial"/>
                <a:cs typeface="Arial"/>
              </a:rPr>
              <a:t>in </a:t>
            </a:r>
            <a:r>
              <a:rPr sz="2800" spc="-5" dirty="0">
                <a:latin typeface="Arial"/>
                <a:cs typeface="Arial"/>
              </a:rPr>
              <a:t>successive  (following) </a:t>
            </a:r>
            <a:r>
              <a:rPr sz="2800" dirty="0">
                <a:latin typeface="Arial"/>
                <a:cs typeface="Arial"/>
              </a:rPr>
              <a:t>steps </a:t>
            </a:r>
            <a:r>
              <a:rPr sz="2800" spc="-10" dirty="0">
                <a:latin typeface="Arial"/>
                <a:cs typeface="Arial"/>
              </a:rPr>
              <a:t>to </a:t>
            </a:r>
            <a:r>
              <a:rPr sz="2800" spc="-5" dirty="0">
                <a:latin typeface="Arial"/>
                <a:cs typeface="Arial"/>
              </a:rPr>
              <a:t>produce anyone</a:t>
            </a:r>
            <a:r>
              <a:rPr sz="2800" spc="-5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of  the many required shapes. Rolling is  the most common method of shaping.  The</a:t>
            </a:r>
            <a:r>
              <a:rPr sz="2800" spc="28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modern</a:t>
            </a:r>
            <a:r>
              <a:rPr sz="2800" spc="28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rolling</a:t>
            </a:r>
            <a:r>
              <a:rPr sz="2800" spc="28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mill</a:t>
            </a:r>
            <a:r>
              <a:rPr sz="2800" spc="28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is</a:t>
            </a:r>
            <a:r>
              <a:rPr sz="2800" spc="28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</a:t>
            </a:r>
            <a:r>
              <a:rPr sz="2800" spc="28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huge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5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7501" y="429260"/>
            <a:ext cx="4057650" cy="599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Georgia"/>
                <a:cs typeface="Georgia"/>
              </a:rPr>
              <a:t>EXTRACTIVE METALLURGY- FIRST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CLASS</a:t>
            </a:r>
            <a:endParaRPr sz="1400">
              <a:latin typeface="Georgia"/>
              <a:cs typeface="Georgia"/>
            </a:endParaRPr>
          </a:p>
          <a:p>
            <a:pPr marL="635" algn="ctr">
              <a:lnSpc>
                <a:spcPct val="100000"/>
              </a:lnSpc>
              <a:spcBef>
                <a:spcPts val="1155"/>
              </a:spcBef>
            </a:pPr>
            <a:r>
              <a:rPr sz="1400" b="1" spc="-5" dirty="0">
                <a:latin typeface="Georgia"/>
                <a:cs typeface="Georgia"/>
              </a:rPr>
              <a:t>FERROUS EXTRACTIVE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METALLURGY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2004" y="1144269"/>
            <a:ext cx="5966460" cy="29044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latin typeface="Arial"/>
                <a:cs typeface="Arial"/>
              </a:rPr>
              <a:t>installation,  costing millions of</a:t>
            </a:r>
            <a:r>
              <a:rPr spc="160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dollars</a:t>
            </a: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953135" algn="l"/>
                <a:tab pos="3354704" algn="l"/>
                <a:tab pos="4629150" algn="l"/>
              </a:tabLst>
            </a:pPr>
            <a:r>
              <a:rPr spc="-5" dirty="0">
                <a:latin typeface="Arial"/>
                <a:cs typeface="Arial"/>
              </a:rPr>
              <a:t>and	incorporating	highly	complex</a:t>
            </a:r>
          </a:p>
          <a:p>
            <a:pPr marL="12700" marR="5080">
              <a:lnSpc>
                <a:spcPct val="191400"/>
              </a:lnSpc>
              <a:spcBef>
                <a:spcPts val="15"/>
              </a:spcBef>
              <a:tabLst>
                <a:tab pos="1979295" algn="l"/>
                <a:tab pos="3492500" algn="l"/>
                <a:tab pos="5340985" algn="l"/>
              </a:tabLst>
            </a:pP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l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c</a:t>
            </a:r>
            <a:r>
              <a:rPr spc="-5" dirty="0">
                <a:latin typeface="Arial"/>
                <a:cs typeface="Arial"/>
              </a:rPr>
              <a:t>tron</a:t>
            </a:r>
            <a:r>
              <a:rPr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c</a:t>
            </a:r>
            <a:r>
              <a:rPr dirty="0">
                <a:latin typeface="Arial"/>
                <a:cs typeface="Arial"/>
              </a:rPr>
              <a:t>	</a:t>
            </a:r>
            <a:r>
              <a:rPr spc="-5" dirty="0">
                <a:latin typeface="Arial"/>
                <a:cs typeface="Arial"/>
              </a:rPr>
              <a:t>c</a:t>
            </a:r>
            <a:r>
              <a:rPr dirty="0">
                <a:latin typeface="Arial"/>
                <a:cs typeface="Arial"/>
              </a:rPr>
              <a:t>o</a:t>
            </a:r>
            <a:r>
              <a:rPr spc="-5" dirty="0">
                <a:latin typeface="Arial"/>
                <a:cs typeface="Arial"/>
              </a:rPr>
              <a:t>ntrol</a:t>
            </a:r>
            <a:r>
              <a:rPr dirty="0">
                <a:latin typeface="Arial"/>
                <a:cs typeface="Arial"/>
              </a:rPr>
              <a:t>	</a:t>
            </a:r>
            <a:r>
              <a:rPr spc="-5" dirty="0">
                <a:latin typeface="Arial"/>
                <a:cs typeface="Arial"/>
              </a:rPr>
              <a:t>s</a:t>
            </a:r>
            <a:r>
              <a:rPr dirty="0">
                <a:latin typeface="Arial"/>
                <a:cs typeface="Arial"/>
              </a:rPr>
              <a:t>y</a:t>
            </a:r>
            <a:r>
              <a:rPr spc="-5" dirty="0">
                <a:latin typeface="Arial"/>
                <a:cs typeface="Arial"/>
              </a:rPr>
              <a:t>s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ems.</a:t>
            </a:r>
            <a:r>
              <a:rPr dirty="0">
                <a:latin typeface="Arial"/>
                <a:cs typeface="Arial"/>
              </a:rPr>
              <a:t>	</a:t>
            </a:r>
            <a:r>
              <a:rPr spc="-5" dirty="0">
                <a:latin typeface="Arial"/>
                <a:cs typeface="Arial"/>
              </a:rPr>
              <a:t>The  </a:t>
            </a:r>
            <a:r>
              <a:rPr dirty="0">
                <a:latin typeface="Arial"/>
                <a:cs typeface="Arial"/>
              </a:rPr>
              <a:t>amount </a:t>
            </a:r>
            <a:r>
              <a:rPr spc="-5" dirty="0">
                <a:latin typeface="Arial"/>
                <a:cs typeface="Arial"/>
              </a:rPr>
              <a:t>of work  to which  the  </a:t>
            </a:r>
            <a:r>
              <a:rPr dirty="0">
                <a:latin typeface="Arial"/>
                <a:cs typeface="Arial"/>
              </a:rPr>
              <a:t>steel</a:t>
            </a:r>
            <a:r>
              <a:rPr spc="7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is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6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02004" y="4415409"/>
            <a:ext cx="5970905" cy="4541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subjected, and the schedule on</a:t>
            </a:r>
            <a:r>
              <a:rPr sz="2800" spc="12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which</a:t>
            </a:r>
            <a:endParaRPr sz="2800">
              <a:latin typeface="Arial"/>
              <a:cs typeface="Arial"/>
            </a:endParaRPr>
          </a:p>
          <a:p>
            <a:pPr marL="12700" marR="5080" algn="just">
              <a:lnSpc>
                <a:spcPct val="191600"/>
              </a:lnSpc>
              <a:spcBef>
                <a:spcPts val="5"/>
              </a:spcBef>
            </a:pPr>
            <a:r>
              <a:rPr sz="2800" spc="-5" dirty="0">
                <a:latin typeface="Arial"/>
                <a:cs typeface="Arial"/>
              </a:rPr>
              <a:t>this work is carried out, have  significant effects on its physical  characteristics – </a:t>
            </a:r>
            <a:r>
              <a:rPr sz="2800" spc="-10" dirty="0">
                <a:latin typeface="Arial"/>
                <a:cs typeface="Arial"/>
              </a:rPr>
              <a:t>it </a:t>
            </a:r>
            <a:r>
              <a:rPr sz="2800" spc="-5" dirty="0">
                <a:latin typeface="Arial"/>
                <a:cs typeface="Arial"/>
              </a:rPr>
              <a:t>dictates (states)  whether the </a:t>
            </a:r>
            <a:r>
              <a:rPr sz="2800" dirty="0">
                <a:latin typeface="Arial"/>
                <a:cs typeface="Arial"/>
              </a:rPr>
              <a:t>steel </a:t>
            </a:r>
            <a:r>
              <a:rPr sz="2800" spc="-5" dirty="0">
                <a:latin typeface="Arial"/>
                <a:cs typeface="Arial"/>
              </a:rPr>
              <a:t>can be  subsequently bent, machined, cut, </a:t>
            </a:r>
            <a:r>
              <a:rPr sz="2800" spc="29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or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7501" y="429260"/>
            <a:ext cx="4057650" cy="599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Georgia"/>
                <a:cs typeface="Georgia"/>
              </a:rPr>
              <a:t>EXTRACTIVE METALLURGY- FIRST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CLASS</a:t>
            </a:r>
            <a:endParaRPr sz="1400">
              <a:latin typeface="Georgia"/>
              <a:cs typeface="Georgia"/>
            </a:endParaRPr>
          </a:p>
          <a:p>
            <a:pPr marL="635" algn="ctr">
              <a:lnSpc>
                <a:spcPct val="100000"/>
              </a:lnSpc>
              <a:spcBef>
                <a:spcPts val="1155"/>
              </a:spcBef>
            </a:pPr>
            <a:r>
              <a:rPr sz="1400" b="1" spc="-5" dirty="0">
                <a:latin typeface="Georgia"/>
                <a:cs typeface="Georgia"/>
              </a:rPr>
              <a:t>FERROUS EXTRACTIVE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METALLURGY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2004" y="1144269"/>
            <a:ext cx="59690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754505" algn="l"/>
                <a:tab pos="2272665" algn="l"/>
                <a:tab pos="3067050" algn="l"/>
                <a:tab pos="4097654" algn="l"/>
              </a:tabLst>
            </a:pPr>
            <a:r>
              <a:rPr spc="-5" dirty="0">
                <a:latin typeface="Arial"/>
                <a:cs typeface="Arial"/>
              </a:rPr>
              <a:t>subjected	to	any	</a:t>
            </a:r>
            <a:r>
              <a:rPr dirty="0">
                <a:latin typeface="Arial"/>
                <a:cs typeface="Arial"/>
              </a:rPr>
              <a:t>other	</a:t>
            </a:r>
            <a:r>
              <a:rPr spc="-5" dirty="0">
                <a:latin typeface="Arial"/>
                <a:cs typeface="Arial"/>
              </a:rPr>
              <a:t>engineering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7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02004" y="1961133"/>
            <a:ext cx="5966460" cy="70167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operation, or formed into tubes,</a:t>
            </a:r>
            <a:r>
              <a:rPr sz="2800" spc="45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pipes</a:t>
            </a:r>
            <a:endParaRPr sz="2800">
              <a:latin typeface="Arial"/>
              <a:cs typeface="Arial"/>
            </a:endParaRPr>
          </a:p>
          <a:p>
            <a:pPr marL="12700" marR="5715" algn="just">
              <a:lnSpc>
                <a:spcPct val="191700"/>
              </a:lnSpc>
              <a:spcBef>
                <a:spcPts val="5"/>
              </a:spcBef>
            </a:pPr>
            <a:r>
              <a:rPr sz="2800" spc="-5" dirty="0">
                <a:latin typeface="Arial"/>
                <a:cs typeface="Arial"/>
              </a:rPr>
              <a:t>or wire. Once shaped, steel may be  </a:t>
            </a:r>
            <a:r>
              <a:rPr sz="2800" dirty="0">
                <a:latin typeface="Arial"/>
                <a:cs typeface="Arial"/>
              </a:rPr>
              <a:t>coated </a:t>
            </a:r>
            <a:r>
              <a:rPr sz="2800" spc="-5" dirty="0">
                <a:latin typeface="Arial"/>
                <a:cs typeface="Arial"/>
              </a:rPr>
              <a:t>with other metals </a:t>
            </a:r>
            <a:r>
              <a:rPr sz="2800" spc="-10" dirty="0">
                <a:latin typeface="Arial"/>
                <a:cs typeface="Arial"/>
              </a:rPr>
              <a:t>such </a:t>
            </a:r>
            <a:r>
              <a:rPr sz="2800" spc="-5" dirty="0">
                <a:latin typeface="Arial"/>
                <a:cs typeface="Arial"/>
              </a:rPr>
              <a:t>as zinc  or tin, or with organic coatings like  </a:t>
            </a:r>
            <a:r>
              <a:rPr sz="2800" dirty="0">
                <a:latin typeface="Arial"/>
                <a:cs typeface="Arial"/>
              </a:rPr>
              <a:t>paint </a:t>
            </a:r>
            <a:r>
              <a:rPr sz="2800" spc="-5" dirty="0">
                <a:latin typeface="Arial"/>
                <a:cs typeface="Arial"/>
              </a:rPr>
              <a:t>or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PVC.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454785" algn="l"/>
                <a:tab pos="1858010" algn="l"/>
                <a:tab pos="2869565" algn="l"/>
                <a:tab pos="3417570" algn="l"/>
                <a:tab pos="3740150" algn="l"/>
                <a:tab pos="4665980" algn="l"/>
                <a:tab pos="5578475" algn="l"/>
              </a:tabLst>
            </a:pPr>
            <a:r>
              <a:rPr sz="2800" spc="-160" dirty="0">
                <a:latin typeface="Trebuchet MS"/>
                <a:cs typeface="Trebuchet MS"/>
              </a:rPr>
              <a:t>So</a:t>
            </a:r>
            <a:r>
              <a:rPr sz="2800" spc="-114" dirty="0">
                <a:latin typeface="Trebuchet MS"/>
                <a:cs typeface="Trebuchet MS"/>
              </a:rPr>
              <a:t>,</a:t>
            </a:r>
            <a:r>
              <a:rPr sz="2800" spc="235" dirty="0">
                <a:latin typeface="Trebuchet MS"/>
                <a:cs typeface="Trebuchet MS"/>
              </a:rPr>
              <a:t> </a:t>
            </a:r>
            <a:r>
              <a:rPr sz="2800" spc="-10" dirty="0">
                <a:latin typeface="Georgia"/>
                <a:cs typeface="Georgia"/>
              </a:rPr>
              <a:t>ste</a:t>
            </a:r>
            <a:r>
              <a:rPr sz="2800" dirty="0">
                <a:latin typeface="Georgia"/>
                <a:cs typeface="Georgia"/>
              </a:rPr>
              <a:t>e</a:t>
            </a:r>
            <a:r>
              <a:rPr sz="2800" spc="-5" dirty="0">
                <a:latin typeface="Georgia"/>
                <a:cs typeface="Georgia"/>
              </a:rPr>
              <a:t>l</a:t>
            </a:r>
            <a:r>
              <a:rPr sz="2800" dirty="0">
                <a:latin typeface="Georgia"/>
                <a:cs typeface="Georgia"/>
              </a:rPr>
              <a:t>	i</a:t>
            </a:r>
            <a:r>
              <a:rPr sz="2800" spc="-5" dirty="0">
                <a:latin typeface="Georgia"/>
                <a:cs typeface="Georgia"/>
              </a:rPr>
              <a:t>s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5" dirty="0">
                <a:latin typeface="Georgia"/>
                <a:cs typeface="Georgia"/>
              </a:rPr>
              <a:t>m</a:t>
            </a:r>
            <a:r>
              <a:rPr sz="2800" spc="-15" dirty="0">
                <a:latin typeface="Georgia"/>
                <a:cs typeface="Georgia"/>
              </a:rPr>
              <a:t>a</a:t>
            </a:r>
            <a:r>
              <a:rPr sz="2800" spc="-10" dirty="0">
                <a:latin typeface="Georgia"/>
                <a:cs typeface="Georgia"/>
              </a:rPr>
              <a:t>d</a:t>
            </a:r>
            <a:r>
              <a:rPr sz="2800" spc="-5" dirty="0">
                <a:latin typeface="Georgia"/>
                <a:cs typeface="Georgia"/>
              </a:rPr>
              <a:t>e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5" dirty="0">
                <a:latin typeface="Georgia"/>
                <a:cs typeface="Georgia"/>
              </a:rPr>
              <a:t>o</a:t>
            </a:r>
            <a:r>
              <a:rPr sz="2800" spc="-5" dirty="0">
                <a:latin typeface="Georgia"/>
                <a:cs typeface="Georgia"/>
              </a:rPr>
              <a:t>n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5" dirty="0">
                <a:latin typeface="Georgia"/>
                <a:cs typeface="Georgia"/>
              </a:rPr>
              <a:t>a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10" dirty="0">
                <a:latin typeface="Georgia"/>
                <a:cs typeface="Georgia"/>
              </a:rPr>
              <a:t>l</a:t>
            </a:r>
            <a:r>
              <a:rPr sz="2800" dirty="0">
                <a:latin typeface="Georgia"/>
                <a:cs typeface="Georgia"/>
              </a:rPr>
              <a:t>a</a:t>
            </a:r>
            <a:r>
              <a:rPr sz="2800" spc="-5" dirty="0">
                <a:latin typeface="Georgia"/>
                <a:cs typeface="Georgia"/>
              </a:rPr>
              <a:t>rge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10" dirty="0">
                <a:latin typeface="Georgia"/>
                <a:cs typeface="Georgia"/>
              </a:rPr>
              <a:t>scal</a:t>
            </a:r>
            <a:r>
              <a:rPr sz="2800" spc="-5" dirty="0">
                <a:latin typeface="Georgia"/>
                <a:cs typeface="Georgia"/>
              </a:rPr>
              <a:t>e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10" dirty="0">
                <a:latin typeface="Georgia"/>
                <a:cs typeface="Georgia"/>
              </a:rPr>
              <a:t>by</a:t>
            </a:r>
            <a:endParaRPr sz="2800">
              <a:latin typeface="Georgia"/>
              <a:cs typeface="Georgia"/>
            </a:endParaRPr>
          </a:p>
          <a:p>
            <a:pPr marL="12700" marR="5080" algn="just">
              <a:lnSpc>
                <a:spcPct val="189300"/>
              </a:lnSpc>
              <a:spcBef>
                <a:spcPts val="385"/>
              </a:spcBef>
            </a:pPr>
            <a:r>
              <a:rPr sz="2800" spc="-10" dirty="0">
                <a:latin typeface="Georgia"/>
                <a:cs typeface="Georgia"/>
              </a:rPr>
              <a:t>blowing </a:t>
            </a:r>
            <a:r>
              <a:rPr sz="2800" spc="-5" dirty="0">
                <a:latin typeface="Georgia"/>
                <a:cs typeface="Georgia"/>
              </a:rPr>
              <a:t>oxygen and </a:t>
            </a:r>
            <a:r>
              <a:rPr sz="2800" spc="-10" dirty="0">
                <a:latin typeface="Georgia"/>
                <a:cs typeface="Georgia"/>
              </a:rPr>
              <a:t>powdered </a:t>
            </a:r>
            <a:r>
              <a:rPr sz="2800" spc="-5" dirty="0">
                <a:latin typeface="Georgia"/>
                <a:cs typeface="Georgia"/>
              </a:rPr>
              <a:t>lime  </a:t>
            </a:r>
            <a:r>
              <a:rPr sz="2800" spc="-10" dirty="0">
                <a:latin typeface="Georgia"/>
                <a:cs typeface="Georgia"/>
              </a:rPr>
              <a:t>through </a:t>
            </a:r>
            <a:r>
              <a:rPr sz="2800" spc="-5" dirty="0">
                <a:latin typeface="Georgia"/>
                <a:cs typeface="Georgia"/>
              </a:rPr>
              <a:t>molten iron to oxidize </a:t>
            </a:r>
            <a:r>
              <a:rPr sz="2800" spc="-10" dirty="0">
                <a:latin typeface="Georgia"/>
                <a:cs typeface="Georgia"/>
              </a:rPr>
              <a:t>the  </a:t>
            </a:r>
            <a:r>
              <a:rPr sz="2800" spc="-5" dirty="0">
                <a:latin typeface="Georgia"/>
                <a:cs typeface="Georgia"/>
              </a:rPr>
              <a:t>impurities.   According   to   </a:t>
            </a:r>
            <a:r>
              <a:rPr sz="2800" spc="-10" dirty="0">
                <a:latin typeface="Georgia"/>
                <a:cs typeface="Georgia"/>
              </a:rPr>
              <a:t>their</a:t>
            </a:r>
            <a:r>
              <a:rPr sz="2800" spc="6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use,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7501" y="429260"/>
            <a:ext cx="4057650" cy="599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Georgia"/>
                <a:cs typeface="Georgia"/>
              </a:rPr>
              <a:t>EXTRACTIVE METALLURGY- FIRST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CLASS</a:t>
            </a:r>
            <a:endParaRPr sz="1400">
              <a:latin typeface="Georgia"/>
              <a:cs typeface="Georgia"/>
            </a:endParaRPr>
          </a:p>
          <a:p>
            <a:pPr marL="635" algn="ctr">
              <a:lnSpc>
                <a:spcPct val="100000"/>
              </a:lnSpc>
              <a:spcBef>
                <a:spcPts val="1155"/>
              </a:spcBef>
            </a:pPr>
            <a:r>
              <a:rPr sz="1400" b="1" spc="-5" dirty="0">
                <a:latin typeface="Georgia"/>
                <a:cs typeface="Georgia"/>
              </a:rPr>
              <a:t>FERROUS EXTRACTIVE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METALLURGY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2004" y="1135126"/>
            <a:ext cx="5969635" cy="2875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116330" algn="l"/>
                <a:tab pos="1841500" algn="l"/>
                <a:tab pos="3239770" algn="l"/>
                <a:tab pos="4097654" algn="l"/>
                <a:tab pos="5145405" algn="l"/>
              </a:tabLst>
            </a:pPr>
            <a:r>
              <a:rPr spc="-5" dirty="0"/>
              <a:t>steels	are	divided	into	three	main</a:t>
            </a:r>
          </a:p>
          <a:p>
            <a:pPr marL="12700" marR="5080" algn="just">
              <a:lnSpc>
                <a:spcPct val="189300"/>
              </a:lnSpc>
            </a:pPr>
            <a:r>
              <a:rPr spc="-10" dirty="0"/>
              <a:t>groups: </a:t>
            </a:r>
            <a:r>
              <a:rPr spc="-5" dirty="0"/>
              <a:t>Constructional Steel, Tool  Steel, Special-Quality Steel (including  corrosion-resisting,     stainless,   </a:t>
            </a:r>
            <a:r>
              <a:rPr spc="20" dirty="0"/>
              <a:t> </a:t>
            </a:r>
            <a:r>
              <a:rPr spc="-5" dirty="0"/>
              <a:t>acid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8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02004" y="4369689"/>
            <a:ext cx="5587365" cy="1397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Georgia"/>
                <a:cs typeface="Georgia"/>
              </a:rPr>
              <a:t>resisting, and heat-resisting</a:t>
            </a:r>
            <a:r>
              <a:rPr sz="2800" spc="2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steels).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spc="-105" dirty="0">
                <a:latin typeface="Trebuchet MS"/>
                <a:cs typeface="Trebuchet MS"/>
              </a:rPr>
              <a:t>Written </a:t>
            </a:r>
            <a:r>
              <a:rPr sz="2800" spc="-110" dirty="0">
                <a:latin typeface="Trebuchet MS"/>
                <a:cs typeface="Trebuchet MS"/>
              </a:rPr>
              <a:t>by </a:t>
            </a:r>
            <a:r>
              <a:rPr sz="2800" spc="-120" dirty="0">
                <a:latin typeface="Trebuchet MS"/>
                <a:cs typeface="Trebuchet MS"/>
              </a:rPr>
              <a:t>Assist. </a:t>
            </a:r>
            <a:r>
              <a:rPr sz="2800" spc="-200" dirty="0">
                <a:latin typeface="Trebuchet MS"/>
                <a:cs typeface="Trebuchet MS"/>
              </a:rPr>
              <a:t>Lec </a:t>
            </a:r>
            <a:r>
              <a:rPr sz="2800" spc="-125" dirty="0">
                <a:latin typeface="Trebuchet MS"/>
                <a:cs typeface="Trebuchet MS"/>
              </a:rPr>
              <a:t>Athil </a:t>
            </a:r>
            <a:r>
              <a:rPr sz="2800" spc="-195" dirty="0">
                <a:latin typeface="Trebuchet MS"/>
                <a:cs typeface="Trebuchet MS"/>
              </a:rPr>
              <a:t>S.</a:t>
            </a:r>
            <a:r>
              <a:rPr sz="2800" spc="-585" dirty="0">
                <a:latin typeface="Trebuchet MS"/>
                <a:cs typeface="Trebuchet MS"/>
              </a:rPr>
              <a:t> </a:t>
            </a:r>
            <a:r>
              <a:rPr sz="2800" spc="-105" dirty="0">
                <a:latin typeface="Trebuchet MS"/>
                <a:cs typeface="Trebuchet MS"/>
              </a:rPr>
              <a:t>Ibrahim</a:t>
            </a:r>
            <a:endParaRPr sz="2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437</Words>
  <Application>Microsoft Office PowerPoint</Application>
  <PresentationFormat>Custom</PresentationFormat>
  <Paragraphs>64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Georgia</vt:lpstr>
      <vt:lpstr>Symbol</vt:lpstr>
      <vt:lpstr>Times New Roman</vt:lpstr>
      <vt:lpstr>Trebuchet MS</vt:lpstr>
      <vt:lpstr>Office Theme</vt:lpstr>
      <vt:lpstr>LECTURE 5</vt:lpstr>
      <vt:lpstr>to metallic iron, a process which is</vt:lpstr>
      <vt:lpstr>The refining of iron to make steel is</vt:lpstr>
      <vt:lpstr>most steel is produced by the most</vt:lpstr>
      <vt:lpstr>PowerPoint Presentation</vt:lpstr>
      <vt:lpstr>installation,  costing millions of dollars  and incorporating highly complex electronic control systems. The  amount of work  to which  the  steel is</vt:lpstr>
      <vt:lpstr>subjected to any other engineering</vt:lpstr>
      <vt:lpstr>steels are divided into three main groups: Constructional Steel, Tool  Steel, Special-Quality Steel (including  corrosion-resisting,     stainless,    acid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3 Briquetting (form pieces of regular  shapes)</dc:title>
  <dc:creator>Athil</dc:creator>
  <cp:lastModifiedBy>athil alezzi</cp:lastModifiedBy>
  <cp:revision>3</cp:revision>
  <dcterms:created xsi:type="dcterms:W3CDTF">2018-10-10T09:48:57Z</dcterms:created>
  <dcterms:modified xsi:type="dcterms:W3CDTF">2018-11-09T11:42:44Z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2018-10-10T00:00:00Z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2018-10-10T00:00:00Z</vt:filetime>
  </property>
</Properties>
</file>